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5"/>
  </p:notesMasterIdLst>
  <p:sldIdLst>
    <p:sldId id="974" r:id="rId4"/>
  </p:sldIdLst>
  <p:sldSz cx="9144000" cy="5143500" type="screen16x9"/>
  <p:notesSz cx="7104063" cy="10234613"/>
  <p:defaultTextStyle>
    <a:defPPr>
      <a:defRPr lang="en-US"/>
    </a:defPPr>
    <a:lvl1pPr marL="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B5F3"/>
    <a:srgbClr val="DEEBFD"/>
    <a:srgbClr val="CC99FF"/>
    <a:srgbClr val="C8B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81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6A55033-FD73-498E-9A4A-C0A7783BEF11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183CD0C-BA62-4C06-9460-A9194E51FB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45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61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22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83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44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05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166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027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888" algn="l" defTabSz="68572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F0C41-1070-471D-08CB-4A0090955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48E02A-66A0-3ECD-2016-8D879A348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EF4702-29AE-4EE5-48C0-23597B863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6543F-3A34-FE91-46A6-2D53285F5E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387053">
              <a:defRPr/>
            </a:pPr>
            <a:fld id="{DF112A77-1EC7-40B7-95EC-7B1EF7F73128}" type="slidenum">
              <a:rPr lang="en-GB" sz="1400">
                <a:solidFill>
                  <a:prstClr val="black"/>
                </a:solidFill>
                <a:latin typeface="Calibri"/>
              </a:rPr>
              <a:pPr defTabSz="1387053">
                <a:defRPr/>
              </a:pPr>
              <a:t>1</a:t>
            </a:fld>
            <a:endParaRPr lang="en-GB" sz="14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823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8" indent="0" algn="ctr">
              <a:buNone/>
              <a:defRPr sz="1500"/>
            </a:lvl2pPr>
            <a:lvl3pPr marL="685796" indent="0" algn="ctr">
              <a:buNone/>
              <a:defRPr sz="1350"/>
            </a:lvl3pPr>
            <a:lvl4pPr marL="1028694" indent="0" algn="ctr">
              <a:buNone/>
              <a:defRPr sz="1200"/>
            </a:lvl4pPr>
            <a:lvl5pPr marL="1371592" indent="0" algn="ctr">
              <a:buNone/>
              <a:defRPr sz="1200"/>
            </a:lvl5pPr>
            <a:lvl6pPr marL="1714490" indent="0" algn="ctr">
              <a:buNone/>
              <a:defRPr sz="1200"/>
            </a:lvl6pPr>
            <a:lvl7pPr marL="2057388" indent="0" algn="ctr">
              <a:buNone/>
              <a:defRPr sz="1200"/>
            </a:lvl7pPr>
            <a:lvl8pPr marL="2400286" indent="0" algn="ctr">
              <a:buNone/>
              <a:defRPr sz="1200"/>
            </a:lvl8pPr>
            <a:lvl9pPr marL="2743185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53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150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3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3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7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86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2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78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46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8" indent="0">
              <a:buNone/>
              <a:defRPr sz="1050"/>
            </a:lvl2pPr>
            <a:lvl3pPr marL="685796" indent="0">
              <a:buNone/>
              <a:defRPr sz="900"/>
            </a:lvl3pPr>
            <a:lvl4pPr marL="1028694" indent="0">
              <a:buNone/>
              <a:defRPr sz="750"/>
            </a:lvl4pPr>
            <a:lvl5pPr marL="1371592" indent="0">
              <a:buNone/>
              <a:defRPr sz="750"/>
            </a:lvl5pPr>
            <a:lvl6pPr marL="1714490" indent="0">
              <a:buNone/>
              <a:defRPr sz="750"/>
            </a:lvl6pPr>
            <a:lvl7pPr marL="2057388" indent="0">
              <a:buNone/>
              <a:defRPr sz="750"/>
            </a:lvl7pPr>
            <a:lvl8pPr marL="2400286" indent="0">
              <a:buNone/>
              <a:defRPr sz="750"/>
            </a:lvl8pPr>
            <a:lvl9pPr marL="2743185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84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8" indent="0">
              <a:buNone/>
              <a:defRPr sz="1050"/>
            </a:lvl2pPr>
            <a:lvl3pPr marL="685796" indent="0">
              <a:buNone/>
              <a:defRPr sz="900"/>
            </a:lvl3pPr>
            <a:lvl4pPr marL="1028694" indent="0">
              <a:buNone/>
              <a:defRPr sz="750"/>
            </a:lvl4pPr>
            <a:lvl5pPr marL="1371592" indent="0">
              <a:buNone/>
              <a:defRPr sz="750"/>
            </a:lvl5pPr>
            <a:lvl6pPr marL="1714490" indent="0">
              <a:buNone/>
              <a:defRPr sz="750"/>
            </a:lvl6pPr>
            <a:lvl7pPr marL="2057388" indent="0">
              <a:buNone/>
              <a:defRPr sz="750"/>
            </a:lvl7pPr>
            <a:lvl8pPr marL="2400286" indent="0">
              <a:buNone/>
              <a:defRPr sz="750"/>
            </a:lvl8pPr>
            <a:lvl9pPr marL="2743185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2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6C1E9-F200-4BDF-A4D8-81ED1DB32EE3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99B69-85A4-4B5D-99B7-3DF123596A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89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9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9" indent="-171449" algn="l" defTabSz="68579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7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2CA37-2CF1-9794-9690-52A942B9D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e 30">
            <a:extLst>
              <a:ext uri="{FF2B5EF4-FFF2-40B4-BE49-F238E27FC236}">
                <a16:creationId xmlns:a16="http://schemas.microsoft.com/office/drawing/2014/main" id="{459747BE-5B02-47A3-EC78-9FEDC6A866FF}"/>
              </a:ext>
            </a:extLst>
          </p:cNvPr>
          <p:cNvSpPr/>
          <p:nvPr/>
        </p:nvSpPr>
        <p:spPr>
          <a:xfrm>
            <a:off x="2524487" y="512396"/>
            <a:ext cx="4211794" cy="4211148"/>
          </a:xfrm>
          <a:prstGeom prst="pie">
            <a:avLst>
              <a:gd name="adj1" fmla="val 9973386"/>
              <a:gd name="adj2" fmla="val 15309413"/>
            </a:avLst>
          </a:prstGeom>
          <a:solidFill>
            <a:srgbClr val="DEEB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9" name="Pie 38">
            <a:extLst>
              <a:ext uri="{FF2B5EF4-FFF2-40B4-BE49-F238E27FC236}">
                <a16:creationId xmlns:a16="http://schemas.microsoft.com/office/drawing/2014/main" id="{21EA1278-A514-49A4-D4A9-F94BEC2805FF}"/>
              </a:ext>
            </a:extLst>
          </p:cNvPr>
          <p:cNvSpPr/>
          <p:nvPr/>
        </p:nvSpPr>
        <p:spPr>
          <a:xfrm rot="21419505">
            <a:off x="2528571" y="526721"/>
            <a:ext cx="4211794" cy="4211148"/>
          </a:xfrm>
          <a:prstGeom prst="pie">
            <a:avLst>
              <a:gd name="adj1" fmla="val 15491644"/>
              <a:gd name="adj2" fmla="val 20832315"/>
            </a:avLst>
          </a:prstGeom>
          <a:solidFill>
            <a:srgbClr val="C8B6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8" name="Pie 37">
            <a:extLst>
              <a:ext uri="{FF2B5EF4-FFF2-40B4-BE49-F238E27FC236}">
                <a16:creationId xmlns:a16="http://schemas.microsoft.com/office/drawing/2014/main" id="{E2D4D256-6757-AF8D-97DC-D27A4E6FDC82}"/>
              </a:ext>
            </a:extLst>
          </p:cNvPr>
          <p:cNvSpPr/>
          <p:nvPr/>
        </p:nvSpPr>
        <p:spPr>
          <a:xfrm rot="21419505">
            <a:off x="2513793" y="518552"/>
            <a:ext cx="4211794" cy="4211148"/>
          </a:xfrm>
          <a:prstGeom prst="pie">
            <a:avLst>
              <a:gd name="adj1" fmla="val 20821474"/>
              <a:gd name="adj2" fmla="val 5652689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35" name="Pie 34">
            <a:extLst>
              <a:ext uri="{FF2B5EF4-FFF2-40B4-BE49-F238E27FC236}">
                <a16:creationId xmlns:a16="http://schemas.microsoft.com/office/drawing/2014/main" id="{9A9D7D21-FA4F-5BE7-5A8D-FC0476EBD8F6}"/>
              </a:ext>
            </a:extLst>
          </p:cNvPr>
          <p:cNvSpPr/>
          <p:nvPr/>
        </p:nvSpPr>
        <p:spPr>
          <a:xfrm rot="21419505">
            <a:off x="2513792" y="523686"/>
            <a:ext cx="4211794" cy="4211148"/>
          </a:xfrm>
          <a:prstGeom prst="pie">
            <a:avLst>
              <a:gd name="adj1" fmla="val 5621613"/>
              <a:gd name="adj2" fmla="val 1017081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02EDF1E-966E-3EC1-06DD-241B4B363330}"/>
              </a:ext>
            </a:extLst>
          </p:cNvPr>
          <p:cNvSpPr txBox="1"/>
          <p:nvPr/>
        </p:nvSpPr>
        <p:spPr>
          <a:xfrm>
            <a:off x="37158" y="168207"/>
            <a:ext cx="37086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10"/>
            <a:r>
              <a:rPr lang="en-GB" sz="2000" b="1" dirty="0" err="1">
                <a:solidFill>
                  <a:srgbClr val="4F81BD">
                    <a:lumMod val="50000"/>
                  </a:srgbClr>
                </a:solidFill>
                <a:latin typeface="Calibri"/>
              </a:rPr>
              <a:t>SmartScale</a:t>
            </a:r>
            <a:r>
              <a:rPr lang="en-GB" sz="20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 Business Plan</a:t>
            </a:r>
          </a:p>
        </p:txBody>
      </p:sp>
      <p:pic>
        <p:nvPicPr>
          <p:cNvPr id="13" name="Picture 12" descr="A colorful logo with text&#10;&#10;Description automatically generated">
            <a:extLst>
              <a:ext uri="{FF2B5EF4-FFF2-40B4-BE49-F238E27FC236}">
                <a16:creationId xmlns:a16="http://schemas.microsoft.com/office/drawing/2014/main" id="{6E760417-CA7B-605A-0605-FBBDAC593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" y="4459407"/>
            <a:ext cx="933296" cy="65937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A984620-65BC-5310-E76F-C253EF84E848}"/>
              </a:ext>
            </a:extLst>
          </p:cNvPr>
          <p:cNvSpPr txBox="1"/>
          <p:nvPr/>
        </p:nvSpPr>
        <p:spPr>
          <a:xfrm>
            <a:off x="2805584" y="4282570"/>
            <a:ext cx="834363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Quality Measure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CADD2A-E7DF-B0DC-2BFD-F5F7156EB5B6}"/>
              </a:ext>
            </a:extLst>
          </p:cNvPr>
          <p:cNvSpPr txBox="1"/>
          <p:nvPr/>
        </p:nvSpPr>
        <p:spPr>
          <a:xfrm>
            <a:off x="4009729" y="228564"/>
            <a:ext cx="1172764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rgbClr val="CC99FF"/>
                </a:solidFill>
                <a:latin typeface="Calibri"/>
              </a:rPr>
              <a:t>Revenue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C58E92-CE6E-2D41-0DE4-C445350F19A9}"/>
              </a:ext>
            </a:extLst>
          </p:cNvPr>
          <p:cNvSpPr txBox="1"/>
          <p:nvPr/>
        </p:nvSpPr>
        <p:spPr>
          <a:xfrm>
            <a:off x="5763599" y="564634"/>
            <a:ext cx="902211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defTabSz="685810"/>
            <a:r>
              <a:rPr lang="en-GB" sz="1050" b="1" dirty="0">
                <a:solidFill>
                  <a:srgbClr val="CC99FF"/>
                </a:solidFill>
                <a:latin typeface="Calibri"/>
              </a:rPr>
              <a:t>Net profit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F2EBCF-22AD-6753-AFBF-6882D859AF9E}"/>
              </a:ext>
            </a:extLst>
          </p:cNvPr>
          <p:cNvSpPr txBox="1"/>
          <p:nvPr/>
        </p:nvSpPr>
        <p:spPr>
          <a:xfrm>
            <a:off x="1912784" y="2481316"/>
            <a:ext cx="691899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chemeClr val="accent1"/>
                </a:solidFill>
                <a:latin typeface="Calibri"/>
              </a:rPr>
              <a:t>Market Share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320F91-77D7-E6D3-DF8D-A4F6D96FC6DE}"/>
              </a:ext>
            </a:extLst>
          </p:cNvPr>
          <p:cNvSpPr txBox="1"/>
          <p:nvPr/>
        </p:nvSpPr>
        <p:spPr>
          <a:xfrm>
            <a:off x="5907142" y="4325918"/>
            <a:ext cx="1018276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defTabSz="685810"/>
            <a:r>
              <a:rPr lang="en-GB" sz="1050" b="1" dirty="0">
                <a:solidFill>
                  <a:srgbClr val="00B050"/>
                </a:solidFill>
                <a:latin typeface="Calibri"/>
              </a:rPr>
              <a:t>Management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2DB1E6-39B3-3716-4790-9EA53D78C242}"/>
              </a:ext>
            </a:extLst>
          </p:cNvPr>
          <p:cNvSpPr txBox="1"/>
          <p:nvPr/>
        </p:nvSpPr>
        <p:spPr>
          <a:xfrm>
            <a:off x="6687693" y="3217053"/>
            <a:ext cx="938147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defTabSz="685810"/>
            <a:r>
              <a:rPr lang="en-GB" sz="1050" b="1" dirty="0">
                <a:solidFill>
                  <a:srgbClr val="00B050"/>
                </a:solidFill>
                <a:latin typeface="Calibri"/>
              </a:rPr>
              <a:t>Operatives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ACCAD1E-914A-9C2E-2831-1CCC432D527E}"/>
              </a:ext>
            </a:extLst>
          </p:cNvPr>
          <p:cNvSpPr txBox="1"/>
          <p:nvPr/>
        </p:nvSpPr>
        <p:spPr>
          <a:xfrm>
            <a:off x="5241165" y="2438109"/>
            <a:ext cx="5517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Year 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AD118BD-36AC-989F-8E33-75027540BABC}"/>
              </a:ext>
            </a:extLst>
          </p:cNvPr>
          <p:cNvSpPr txBox="1"/>
          <p:nvPr/>
        </p:nvSpPr>
        <p:spPr>
          <a:xfrm>
            <a:off x="5817119" y="2438109"/>
            <a:ext cx="4596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Year 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F47492-EDDA-E667-2512-74D9C57D341B}"/>
              </a:ext>
            </a:extLst>
          </p:cNvPr>
          <p:cNvSpPr txBox="1"/>
          <p:nvPr/>
        </p:nvSpPr>
        <p:spPr>
          <a:xfrm>
            <a:off x="6212020" y="2438109"/>
            <a:ext cx="5330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Year 4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4FAF2CB-AF22-B428-8067-C55030985449}"/>
              </a:ext>
            </a:extLst>
          </p:cNvPr>
          <p:cNvCxnSpPr>
            <a:cxnSpLocks/>
          </p:cNvCxnSpPr>
          <p:nvPr/>
        </p:nvCxnSpPr>
        <p:spPr>
          <a:xfrm flipH="1">
            <a:off x="4602802" y="505103"/>
            <a:ext cx="18359" cy="421089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8AD245A-543D-B93C-C6FF-CB27DB2610BC}"/>
              </a:ext>
            </a:extLst>
          </p:cNvPr>
          <p:cNvCxnSpPr>
            <a:cxnSpLocks/>
            <a:stCxn id="14" idx="2"/>
            <a:endCxn id="14" idx="6"/>
          </p:cNvCxnSpPr>
          <p:nvPr/>
        </p:nvCxnSpPr>
        <p:spPr>
          <a:xfrm>
            <a:off x="2511129" y="2624551"/>
            <a:ext cx="4233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46C2330-8727-0F97-E6C6-C55B12616392}"/>
              </a:ext>
            </a:extLst>
          </p:cNvPr>
          <p:cNvCxnSpPr/>
          <p:nvPr/>
        </p:nvCxnSpPr>
        <p:spPr>
          <a:xfrm flipH="1">
            <a:off x="3385912" y="901853"/>
            <a:ext cx="2439297" cy="336385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22390C4-C3D6-B281-E024-7BFE1D3AC4F1}"/>
              </a:ext>
            </a:extLst>
          </p:cNvPr>
          <p:cNvCxnSpPr/>
          <p:nvPr/>
        </p:nvCxnSpPr>
        <p:spPr>
          <a:xfrm flipH="1" flipV="1">
            <a:off x="3446668" y="956869"/>
            <a:ext cx="2439297" cy="336385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D0E024A-FA91-CE2B-D7F5-DEEDBF551D23}"/>
              </a:ext>
            </a:extLst>
          </p:cNvPr>
          <p:cNvCxnSpPr>
            <a:cxnSpLocks/>
          </p:cNvCxnSpPr>
          <p:nvPr/>
        </p:nvCxnSpPr>
        <p:spPr>
          <a:xfrm flipH="1">
            <a:off x="2754546" y="1616619"/>
            <a:ext cx="3751835" cy="192110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5BE46D9-E879-8C81-1542-6668113108D3}"/>
              </a:ext>
            </a:extLst>
          </p:cNvPr>
          <p:cNvCxnSpPr>
            <a:cxnSpLocks/>
          </p:cNvCxnSpPr>
          <p:nvPr/>
        </p:nvCxnSpPr>
        <p:spPr>
          <a:xfrm flipH="1" flipV="1">
            <a:off x="2761236" y="1672533"/>
            <a:ext cx="3788617" cy="192116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A1549A6-8AE7-A82C-E005-86A6C14FB8C8}"/>
              </a:ext>
            </a:extLst>
          </p:cNvPr>
          <p:cNvSpPr/>
          <p:nvPr/>
        </p:nvSpPr>
        <p:spPr>
          <a:xfrm>
            <a:off x="4489395" y="2488841"/>
            <a:ext cx="220696" cy="21640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0"/>
            <a:endParaRPr lang="en-GB" sz="80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85A05A5-DE9B-8A0C-F3F5-F31B85B92BC0}"/>
              </a:ext>
            </a:extLst>
          </p:cNvPr>
          <p:cNvCxnSpPr>
            <a:cxnSpLocks/>
            <a:stCxn id="6" idx="6"/>
            <a:endCxn id="14" idx="6"/>
          </p:cNvCxnSpPr>
          <p:nvPr/>
        </p:nvCxnSpPr>
        <p:spPr>
          <a:xfrm>
            <a:off x="4710091" y="2597045"/>
            <a:ext cx="2034931" cy="27506"/>
          </a:xfrm>
          <a:prstGeom prst="straightConnector1">
            <a:avLst/>
          </a:prstGeom>
          <a:ln w="22225">
            <a:solidFill>
              <a:schemeClr val="accent6">
                <a:lumMod val="50000"/>
              </a:schemeClr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31C23E69-0835-5F26-6096-F6722F4C3E68}"/>
              </a:ext>
            </a:extLst>
          </p:cNvPr>
          <p:cNvSpPr txBox="1"/>
          <p:nvPr/>
        </p:nvSpPr>
        <p:spPr>
          <a:xfrm>
            <a:off x="6591925" y="1355379"/>
            <a:ext cx="563784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defTabSz="685810"/>
            <a:r>
              <a:rPr lang="en-GB" sz="1050" b="1" dirty="0">
                <a:solidFill>
                  <a:srgbClr val="CC99FF"/>
                </a:solidFill>
                <a:latin typeface="Calibri"/>
              </a:rPr>
              <a:t>Salary costs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F4D97D3-2D7B-A2C4-D8A2-C4861AACB729}"/>
              </a:ext>
            </a:extLst>
          </p:cNvPr>
          <p:cNvSpPr txBox="1"/>
          <p:nvPr/>
        </p:nvSpPr>
        <p:spPr>
          <a:xfrm>
            <a:off x="1827173" y="1257428"/>
            <a:ext cx="998488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chemeClr val="accent1"/>
                </a:solidFill>
                <a:latin typeface="Calibri"/>
              </a:rPr>
              <a:t>Lead Generation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15FF4D8F-DDE7-A433-48A8-DF843B0C976E}"/>
              </a:ext>
            </a:extLst>
          </p:cNvPr>
          <p:cNvSpPr txBox="1"/>
          <p:nvPr/>
        </p:nvSpPr>
        <p:spPr>
          <a:xfrm>
            <a:off x="1745732" y="674649"/>
            <a:ext cx="723325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chemeClr val="accent1"/>
                </a:solidFill>
                <a:latin typeface="Calibri"/>
              </a:rPr>
              <a:t>Channel split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E2FB70E-A179-4A82-F1E2-CC2A449A85F9}"/>
              </a:ext>
            </a:extLst>
          </p:cNvPr>
          <p:cNvSpPr txBox="1"/>
          <p:nvPr/>
        </p:nvSpPr>
        <p:spPr>
          <a:xfrm>
            <a:off x="4456112" y="650482"/>
            <a:ext cx="287259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D436590-4CC2-13FA-C2DA-4FD5BF7C9E8F}"/>
              </a:ext>
            </a:extLst>
          </p:cNvPr>
          <p:cNvSpPr txBox="1"/>
          <p:nvPr/>
        </p:nvSpPr>
        <p:spPr>
          <a:xfrm>
            <a:off x="4456114" y="1118259"/>
            <a:ext cx="287258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968F2BC-04FC-8CDF-F75D-181469998F3A}"/>
              </a:ext>
            </a:extLst>
          </p:cNvPr>
          <p:cNvSpPr txBox="1"/>
          <p:nvPr/>
        </p:nvSpPr>
        <p:spPr>
          <a:xfrm>
            <a:off x="4467497" y="1649032"/>
            <a:ext cx="287258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7E72076-DB6D-0FFC-2FA4-2A3F2A19250B}"/>
              </a:ext>
            </a:extLst>
          </p:cNvPr>
          <p:cNvSpPr txBox="1"/>
          <p:nvPr/>
        </p:nvSpPr>
        <p:spPr>
          <a:xfrm>
            <a:off x="4453867" y="1979802"/>
            <a:ext cx="287258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7CC9B37-DEB9-91E7-9A28-1B6DF49D2004}"/>
              </a:ext>
            </a:extLst>
          </p:cNvPr>
          <p:cNvSpPr txBox="1"/>
          <p:nvPr/>
        </p:nvSpPr>
        <p:spPr>
          <a:xfrm>
            <a:off x="5582964" y="929264"/>
            <a:ext cx="28725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%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BA45BB4-DF99-FAA7-A2F9-350940438755}"/>
              </a:ext>
            </a:extLst>
          </p:cNvPr>
          <p:cNvSpPr txBox="1"/>
          <p:nvPr/>
        </p:nvSpPr>
        <p:spPr>
          <a:xfrm>
            <a:off x="5295105" y="1299914"/>
            <a:ext cx="28725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%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C3E17D4-8BD5-B4B8-353E-AB0B3C4DE737}"/>
              </a:ext>
            </a:extLst>
          </p:cNvPr>
          <p:cNvSpPr txBox="1"/>
          <p:nvPr/>
        </p:nvSpPr>
        <p:spPr>
          <a:xfrm>
            <a:off x="5014858" y="1751117"/>
            <a:ext cx="28725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%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E3A7158-B184-DBEC-8802-3B594CE90228}"/>
              </a:ext>
            </a:extLst>
          </p:cNvPr>
          <p:cNvSpPr txBox="1"/>
          <p:nvPr/>
        </p:nvSpPr>
        <p:spPr>
          <a:xfrm>
            <a:off x="6203537" y="336330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1E72EF9-17E2-2E78-535C-5208B14BD911}"/>
              </a:ext>
            </a:extLst>
          </p:cNvPr>
          <p:cNvSpPr txBox="1"/>
          <p:nvPr/>
        </p:nvSpPr>
        <p:spPr>
          <a:xfrm>
            <a:off x="5782908" y="3173425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CACEAF4-580D-BABE-649E-03D4E7791973}"/>
              </a:ext>
            </a:extLst>
          </p:cNvPr>
          <p:cNvSpPr txBox="1"/>
          <p:nvPr/>
        </p:nvSpPr>
        <p:spPr>
          <a:xfrm>
            <a:off x="5322586" y="2926383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54215C4A-661F-AFBB-CEDC-597EEEE6860F}"/>
              </a:ext>
            </a:extLst>
          </p:cNvPr>
          <p:cNvSpPr txBox="1"/>
          <p:nvPr/>
        </p:nvSpPr>
        <p:spPr>
          <a:xfrm>
            <a:off x="5042129" y="3248572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/>
                </a:solidFill>
                <a:latin typeface="Calibri"/>
              </a:rPr>
              <a:t>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C209454-17D7-3AB4-0B83-FE14FC302B2B}"/>
              </a:ext>
            </a:extLst>
          </p:cNvPr>
          <p:cNvSpPr txBox="1"/>
          <p:nvPr/>
        </p:nvSpPr>
        <p:spPr>
          <a:xfrm>
            <a:off x="5376419" y="3683121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/>
                </a:solidFill>
                <a:latin typeface="Calibri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2770A83-D3C1-1679-615B-191EF90C07CA}"/>
              </a:ext>
            </a:extLst>
          </p:cNvPr>
          <p:cNvSpPr txBox="1"/>
          <p:nvPr/>
        </p:nvSpPr>
        <p:spPr>
          <a:xfrm>
            <a:off x="5626306" y="4031728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/>
                </a:solidFill>
                <a:latin typeface="Calibri"/>
              </a:rPr>
              <a:t>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E4D3A66-8ECC-AE46-6DDC-04D3AF61D821}"/>
              </a:ext>
            </a:extLst>
          </p:cNvPr>
          <p:cNvSpPr txBox="1"/>
          <p:nvPr/>
        </p:nvSpPr>
        <p:spPr>
          <a:xfrm>
            <a:off x="5702537" y="1866239"/>
            <a:ext cx="40107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 / %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4A1E7CE-7B7F-19F3-585C-B936A8AAA3C6}"/>
              </a:ext>
            </a:extLst>
          </p:cNvPr>
          <p:cNvSpPr txBox="1"/>
          <p:nvPr/>
        </p:nvSpPr>
        <p:spPr>
          <a:xfrm>
            <a:off x="2782580" y="1697922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97E2D1F-F408-2C2D-37B0-46C9B45D6030}"/>
              </a:ext>
            </a:extLst>
          </p:cNvPr>
          <p:cNvSpPr txBox="1"/>
          <p:nvPr/>
        </p:nvSpPr>
        <p:spPr>
          <a:xfrm>
            <a:off x="3183818" y="1874582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FF95868-2339-B6E5-0C24-9B988241CF5A}"/>
              </a:ext>
            </a:extLst>
          </p:cNvPr>
          <p:cNvSpPr txBox="1"/>
          <p:nvPr/>
        </p:nvSpPr>
        <p:spPr>
          <a:xfrm>
            <a:off x="3665336" y="2113634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F96C6E9-DF49-90BE-93F8-F8AA02E710F1}"/>
              </a:ext>
            </a:extLst>
          </p:cNvPr>
          <p:cNvSpPr txBox="1"/>
          <p:nvPr/>
        </p:nvSpPr>
        <p:spPr>
          <a:xfrm>
            <a:off x="4042404" y="3168706"/>
            <a:ext cx="139762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B6715E9-BC58-DE45-8883-D0D082AB8D7A}"/>
              </a:ext>
            </a:extLst>
          </p:cNvPr>
          <p:cNvSpPr txBox="1"/>
          <p:nvPr/>
        </p:nvSpPr>
        <p:spPr>
          <a:xfrm>
            <a:off x="3646659" y="3648714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75B8E69-B9BC-8838-D1F7-DA54E6F1DC50}"/>
              </a:ext>
            </a:extLst>
          </p:cNvPr>
          <p:cNvSpPr txBox="1"/>
          <p:nvPr/>
        </p:nvSpPr>
        <p:spPr>
          <a:xfrm>
            <a:off x="3356265" y="4037485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A6D2A3B-6F81-4A88-6C67-55567AE13B38}"/>
              </a:ext>
            </a:extLst>
          </p:cNvPr>
          <p:cNvSpPr txBox="1"/>
          <p:nvPr/>
        </p:nvSpPr>
        <p:spPr>
          <a:xfrm>
            <a:off x="3430811" y="2927093"/>
            <a:ext cx="71156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3DC1506-0B0B-2F9B-E749-21107C3D8497}"/>
              </a:ext>
            </a:extLst>
          </p:cNvPr>
          <p:cNvSpPr txBox="1"/>
          <p:nvPr/>
        </p:nvSpPr>
        <p:spPr>
          <a:xfrm>
            <a:off x="3970816" y="1767482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AA182A9-9E91-D658-0948-9D42D1D17027}"/>
              </a:ext>
            </a:extLst>
          </p:cNvPr>
          <p:cNvSpPr txBox="1"/>
          <p:nvPr/>
        </p:nvSpPr>
        <p:spPr>
          <a:xfrm>
            <a:off x="3649661" y="1360538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DD5026A-5ED0-B62C-DA76-690F7CB5CCD3}"/>
              </a:ext>
            </a:extLst>
          </p:cNvPr>
          <p:cNvSpPr txBox="1"/>
          <p:nvPr/>
        </p:nvSpPr>
        <p:spPr>
          <a:xfrm>
            <a:off x="3466053" y="975094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DCF43CBD-EEA9-D457-5CEB-485A00677DEC}"/>
              </a:ext>
            </a:extLst>
          </p:cNvPr>
          <p:cNvSpPr txBox="1"/>
          <p:nvPr/>
        </p:nvSpPr>
        <p:spPr>
          <a:xfrm>
            <a:off x="4205213" y="286486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83E18B3-E48B-7B15-4EA1-AFC9D29C8791}"/>
              </a:ext>
            </a:extLst>
          </p:cNvPr>
          <p:cNvSpPr txBox="1"/>
          <p:nvPr/>
        </p:nvSpPr>
        <p:spPr>
          <a:xfrm>
            <a:off x="4065548" y="2147790"/>
            <a:ext cx="478647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97594D4-6993-9B44-4211-12F98F12AAB3}"/>
              </a:ext>
            </a:extLst>
          </p:cNvPr>
          <p:cNvSpPr txBox="1"/>
          <p:nvPr/>
        </p:nvSpPr>
        <p:spPr>
          <a:xfrm>
            <a:off x="4079612" y="2731730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34D00DA-5292-06C5-5E9C-6DE0EA00F851}"/>
              </a:ext>
            </a:extLst>
          </p:cNvPr>
          <p:cNvSpPr txBox="1"/>
          <p:nvPr/>
        </p:nvSpPr>
        <p:spPr>
          <a:xfrm>
            <a:off x="4113609" y="2343032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961DFF9-9026-1A10-9F71-567A925C21D9}"/>
              </a:ext>
            </a:extLst>
          </p:cNvPr>
          <p:cNvSpPr txBox="1"/>
          <p:nvPr/>
        </p:nvSpPr>
        <p:spPr>
          <a:xfrm>
            <a:off x="4762092" y="285333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58105C8D-A17E-C561-B31E-22FAE2978E34}"/>
              </a:ext>
            </a:extLst>
          </p:cNvPr>
          <p:cNvSpPr txBox="1"/>
          <p:nvPr/>
        </p:nvSpPr>
        <p:spPr>
          <a:xfrm>
            <a:off x="4877117" y="2695181"/>
            <a:ext cx="235963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41E8A3F-0186-BF62-3B31-6300CB2E68CA}"/>
              </a:ext>
            </a:extLst>
          </p:cNvPr>
          <p:cNvSpPr txBox="1"/>
          <p:nvPr/>
        </p:nvSpPr>
        <p:spPr>
          <a:xfrm>
            <a:off x="4711497" y="2096073"/>
            <a:ext cx="28725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£0</a:t>
            </a:r>
          </a:p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%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03FE877B-A20E-A9C6-4DC0-EA553820AB0E}"/>
              </a:ext>
            </a:extLst>
          </p:cNvPr>
          <p:cNvSpPr txBox="1"/>
          <p:nvPr/>
        </p:nvSpPr>
        <p:spPr>
          <a:xfrm>
            <a:off x="2646967" y="254396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2E93CF2-CCE5-FE3F-7528-5D70112AFDCB}"/>
              </a:ext>
            </a:extLst>
          </p:cNvPr>
          <p:cNvSpPr/>
          <p:nvPr/>
        </p:nvSpPr>
        <p:spPr>
          <a:xfrm>
            <a:off x="3937653" y="1947821"/>
            <a:ext cx="1324177" cy="129844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0"/>
            <a:endParaRPr lang="en-GB" sz="800" dirty="0">
              <a:solidFill>
                <a:srgbClr val="4F81BD">
                  <a:lumMod val="50000"/>
                </a:srgbClr>
              </a:solidFill>
              <a:highlight>
                <a:srgbClr val="808080"/>
              </a:highlight>
              <a:latin typeface="Calibri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674B145-47B3-0D6D-B580-2E81DD854010}"/>
              </a:ext>
            </a:extLst>
          </p:cNvPr>
          <p:cNvSpPr/>
          <p:nvPr/>
        </p:nvSpPr>
        <p:spPr>
          <a:xfrm>
            <a:off x="3385912" y="1438123"/>
            <a:ext cx="2427658" cy="2317837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0"/>
            <a:endParaRPr lang="en-GB" sz="80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59CCE84-A115-08EF-A95A-A8714736E29E}"/>
              </a:ext>
            </a:extLst>
          </p:cNvPr>
          <p:cNvSpPr/>
          <p:nvPr/>
        </p:nvSpPr>
        <p:spPr>
          <a:xfrm>
            <a:off x="2914634" y="944682"/>
            <a:ext cx="3370215" cy="3304722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0"/>
            <a:endParaRPr lang="en-GB" sz="80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3D2868A-7705-3CDD-3278-DACAA24A247B}"/>
              </a:ext>
            </a:extLst>
          </p:cNvPr>
          <p:cNvSpPr/>
          <p:nvPr/>
        </p:nvSpPr>
        <p:spPr>
          <a:xfrm>
            <a:off x="2511129" y="516538"/>
            <a:ext cx="4233893" cy="4216026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10"/>
            <a:endParaRPr lang="en-GB" sz="800">
              <a:solidFill>
                <a:srgbClr val="4F81BD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CA92C6E-1924-909A-A788-DB533C0E0D16}"/>
              </a:ext>
            </a:extLst>
          </p:cNvPr>
          <p:cNvSpPr txBox="1"/>
          <p:nvPr/>
        </p:nvSpPr>
        <p:spPr>
          <a:xfrm>
            <a:off x="4707851" y="2438109"/>
            <a:ext cx="5517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Year 1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15C553-3D8F-3B1C-4872-1D04C459C5B2}"/>
              </a:ext>
            </a:extLst>
          </p:cNvPr>
          <p:cNvSpPr txBox="1"/>
          <p:nvPr/>
        </p:nvSpPr>
        <p:spPr>
          <a:xfrm>
            <a:off x="4058559" y="4810413"/>
            <a:ext cx="1466568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rgbClr val="00B050"/>
                </a:solidFill>
                <a:latin typeface="Calibri"/>
              </a:rPr>
              <a:t>Owner in the Business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697B6-322B-29D9-EAE4-3A6B942B7C4B}"/>
              </a:ext>
            </a:extLst>
          </p:cNvPr>
          <p:cNvSpPr txBox="1"/>
          <p:nvPr/>
        </p:nvSpPr>
        <p:spPr>
          <a:xfrm>
            <a:off x="4493836" y="4363123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67109D-244B-6257-125B-67CC253273EF}"/>
              </a:ext>
            </a:extLst>
          </p:cNvPr>
          <p:cNvSpPr txBox="1"/>
          <p:nvPr/>
        </p:nvSpPr>
        <p:spPr>
          <a:xfrm>
            <a:off x="4493836" y="2871597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1E3406-FFB5-8550-66B3-AAD4A859CF54}"/>
              </a:ext>
            </a:extLst>
          </p:cNvPr>
          <p:cNvSpPr txBox="1"/>
          <p:nvPr/>
        </p:nvSpPr>
        <p:spPr>
          <a:xfrm>
            <a:off x="4493836" y="3386781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AF6B98-CAA1-0D83-7C56-FFDB68AE369A}"/>
              </a:ext>
            </a:extLst>
          </p:cNvPr>
          <p:cNvSpPr txBox="1"/>
          <p:nvPr/>
        </p:nvSpPr>
        <p:spPr>
          <a:xfrm>
            <a:off x="4493836" y="3914930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00B050"/>
                </a:solidFill>
                <a:latin typeface="Calibri"/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474692-434E-9B95-9901-E478DA0715B7}"/>
              </a:ext>
            </a:extLst>
          </p:cNvPr>
          <p:cNvSpPr txBox="1"/>
          <p:nvPr/>
        </p:nvSpPr>
        <p:spPr>
          <a:xfrm>
            <a:off x="2988213" y="3162682"/>
            <a:ext cx="71156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79A705-7F1B-234E-AE73-0736FED705F7}"/>
              </a:ext>
            </a:extLst>
          </p:cNvPr>
          <p:cNvSpPr txBox="1"/>
          <p:nvPr/>
        </p:nvSpPr>
        <p:spPr>
          <a:xfrm>
            <a:off x="2583305" y="3392081"/>
            <a:ext cx="71156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4E66A6-1D9A-C8F6-1EF8-DD91303A90F8}"/>
              </a:ext>
            </a:extLst>
          </p:cNvPr>
          <p:cNvSpPr txBox="1"/>
          <p:nvPr/>
        </p:nvSpPr>
        <p:spPr>
          <a:xfrm>
            <a:off x="3045835" y="254396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8A7821A-4C32-5D40-B645-A913A83A9F07}"/>
              </a:ext>
            </a:extLst>
          </p:cNvPr>
          <p:cNvSpPr txBox="1"/>
          <p:nvPr/>
        </p:nvSpPr>
        <p:spPr>
          <a:xfrm>
            <a:off x="3557992" y="254396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B28D6E-F034-A94F-4230-48F15D7DB8C6}"/>
              </a:ext>
            </a:extLst>
          </p:cNvPr>
          <p:cNvSpPr txBox="1"/>
          <p:nvPr/>
        </p:nvSpPr>
        <p:spPr>
          <a:xfrm>
            <a:off x="4042608" y="2543966"/>
            <a:ext cx="23596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chemeClr val="accent1"/>
                </a:solidFill>
                <a:latin typeface="Calibri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EE3B7D9-0439-1C44-2562-77968DAEE519}"/>
              </a:ext>
            </a:extLst>
          </p:cNvPr>
          <p:cNvSpPr txBox="1"/>
          <p:nvPr/>
        </p:nvSpPr>
        <p:spPr>
          <a:xfrm>
            <a:off x="5274600" y="2068384"/>
            <a:ext cx="40107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 / 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E6D9228-6B98-C345-68F4-E1193FE70807}"/>
              </a:ext>
            </a:extLst>
          </p:cNvPr>
          <p:cNvSpPr txBox="1"/>
          <p:nvPr/>
        </p:nvSpPr>
        <p:spPr>
          <a:xfrm>
            <a:off x="4820446" y="2328576"/>
            <a:ext cx="40107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 / 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644AA7C-5710-A21F-83CE-F664DA69DF30}"/>
              </a:ext>
            </a:extLst>
          </p:cNvPr>
          <p:cNvSpPr txBox="1"/>
          <p:nvPr/>
        </p:nvSpPr>
        <p:spPr>
          <a:xfrm>
            <a:off x="6063176" y="1646350"/>
            <a:ext cx="401072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 defTabSz="685810"/>
            <a:r>
              <a:rPr lang="en-GB" sz="800" b="1" dirty="0">
                <a:solidFill>
                  <a:srgbClr val="CC99FF"/>
                </a:solidFill>
                <a:latin typeface="Calibri"/>
              </a:rPr>
              <a:t>£ / %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7526324-CCBE-F937-09FB-854515D0C65D}"/>
              </a:ext>
            </a:extLst>
          </p:cNvPr>
          <p:cNvSpPr/>
          <p:nvPr/>
        </p:nvSpPr>
        <p:spPr>
          <a:xfrm>
            <a:off x="557728" y="692167"/>
            <a:ext cx="1381669" cy="132521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accent1"/>
                </a:solidFill>
              </a:rPr>
              <a:t>Sales and Marketing 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40BFD41-7DF5-062B-3FA8-2B5F9DB4B863}"/>
              </a:ext>
            </a:extLst>
          </p:cNvPr>
          <p:cNvSpPr/>
          <p:nvPr/>
        </p:nvSpPr>
        <p:spPr>
          <a:xfrm>
            <a:off x="557728" y="3060248"/>
            <a:ext cx="1362962" cy="132521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400" b="1" dirty="0">
                <a:solidFill>
                  <a:schemeClr val="accent2"/>
                </a:solidFill>
              </a:rPr>
              <a:t>Processes </a:t>
            </a:r>
            <a:r>
              <a:rPr lang="en-US" sz="1400" b="1">
                <a:solidFill>
                  <a:schemeClr val="accent2"/>
                </a:solidFill>
              </a:rPr>
              <a:t>&amp; Systems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F2D4655-A222-E8AC-DEF8-0C9C2E00C5A0}"/>
              </a:ext>
            </a:extLst>
          </p:cNvPr>
          <p:cNvSpPr/>
          <p:nvPr/>
        </p:nvSpPr>
        <p:spPr>
          <a:xfrm>
            <a:off x="7457579" y="731789"/>
            <a:ext cx="1413472" cy="1381845"/>
          </a:xfrm>
          <a:prstGeom prst="ellipse">
            <a:avLst/>
          </a:prstGeom>
          <a:solidFill>
            <a:srgbClr val="C8B6F7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CC99FF"/>
                </a:solidFill>
              </a:rPr>
              <a:t>Financials &amp; KPI’s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AC24B0D-9691-FC94-877E-B9FDE23F9194}"/>
              </a:ext>
            </a:extLst>
          </p:cNvPr>
          <p:cNvSpPr/>
          <p:nvPr/>
        </p:nvSpPr>
        <p:spPr>
          <a:xfrm>
            <a:off x="7497285" y="3051704"/>
            <a:ext cx="1529142" cy="138184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1200" b="1" dirty="0">
                <a:solidFill>
                  <a:schemeClr val="accent6"/>
                </a:solidFill>
              </a:rPr>
              <a:t>People &amp; Management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4EEFDCA-49A3-C689-1A52-9F515DA6C4CB}"/>
              </a:ext>
            </a:extLst>
          </p:cNvPr>
          <p:cNvSpPr txBox="1"/>
          <p:nvPr/>
        </p:nvSpPr>
        <p:spPr>
          <a:xfrm>
            <a:off x="1967498" y="3666100"/>
            <a:ext cx="950146" cy="23083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 defTabSz="685810"/>
            <a:r>
              <a:rPr lang="en-GB" sz="1050" b="1" dirty="0">
                <a:solidFill>
                  <a:schemeClr val="accent2">
                    <a:lumMod val="75000"/>
                  </a:schemeClr>
                </a:solidFill>
                <a:latin typeface="Calibri"/>
              </a:rPr>
              <a:t>Accreditation</a:t>
            </a:r>
          </a:p>
        </p:txBody>
      </p:sp>
    </p:spTree>
    <p:extLst>
      <p:ext uri="{BB962C8B-B14F-4D97-AF65-F5344CB8AC3E}">
        <p14:creationId xmlns:p14="http://schemas.microsoft.com/office/powerpoint/2010/main" val="876484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CF37EB23775243BC94D7EC031682BF" ma:contentTypeVersion="18" ma:contentTypeDescription="Create a new document." ma:contentTypeScope="" ma:versionID="d885ee38488ed231b8742b52f20fc473">
  <xsd:schema xmlns:xsd="http://www.w3.org/2001/XMLSchema" xmlns:xs="http://www.w3.org/2001/XMLSchema" xmlns:p="http://schemas.microsoft.com/office/2006/metadata/properties" xmlns:ns2="05be31c6-e0c6-4b15-99ea-0f3d4e124bfb" xmlns:ns3="586b36df-b3fc-4a2e-9ae9-5e6f0f8bb6d6" targetNamespace="http://schemas.microsoft.com/office/2006/metadata/properties" ma:root="true" ma:fieldsID="3dd28b64c75f9f9b36b467ad5014c49d" ns2:_="" ns3:_="">
    <xsd:import namespace="05be31c6-e0c6-4b15-99ea-0f3d4e124bfb"/>
    <xsd:import namespace="586b36df-b3fc-4a2e-9ae9-5e6f0f8bb6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e31c6-e0c6-4b15-99ea-0f3d4e124b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4d312c-0888-44fe-a325-17c6e21d3d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b36df-b3fc-4a2e-9ae9-5e6f0f8bb6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d43163-233a-4179-a046-fb22489614be}" ma:internalName="TaxCatchAll" ma:showField="CatchAllData" ma:web="586b36df-b3fc-4a2e-9ae9-5e6f0f8bb6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CE489D-8492-4A20-84F8-2457D446D9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477745-3AB3-408B-8964-0728589DE1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be31c6-e0c6-4b15-99ea-0f3d4e124bfb"/>
    <ds:schemaRef ds:uri="586b36df-b3fc-4a2e-9ae9-5e6f0f8bb6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1914</TotalTime>
  <Words>108</Words>
  <Application>Microsoft Macintosh PowerPoint</Application>
  <PresentationFormat>On-screen Show (16:9)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Nigel Browne</dc:creator>
  <cp:lastModifiedBy>Joe Hinton</cp:lastModifiedBy>
  <cp:revision>16</cp:revision>
  <cp:lastPrinted>2024-09-06T13:15:54Z</cp:lastPrinted>
  <dcterms:created xsi:type="dcterms:W3CDTF">2023-12-08T13:09:18Z</dcterms:created>
  <dcterms:modified xsi:type="dcterms:W3CDTF">2025-09-02T11:42:47Z</dcterms:modified>
</cp:coreProperties>
</file>